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60" r:id="rId4"/>
    <p:sldId id="266" r:id="rId5"/>
    <p:sldId id="274" r:id="rId6"/>
    <p:sldId id="261" r:id="rId7"/>
    <p:sldId id="267" r:id="rId8"/>
    <p:sldId id="268" r:id="rId9"/>
    <p:sldId id="270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/>
    <p:restoredTop sz="94598"/>
  </p:normalViewPr>
  <p:slideViewPr>
    <p:cSldViewPr snapToGrid="0" snapToObjects="1" showGuides="1">
      <p:cViewPr varScale="1">
        <p:scale>
          <a:sx n="151" d="100"/>
          <a:sy n="151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11/9/25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5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8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6" r:id="rId10"/>
    <p:sldLayoutId id="2147483660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482" y="20782"/>
            <a:ext cx="7408336" cy="987552"/>
          </a:xfrm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 Hackathon 2025</a:t>
            </a:r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999" y="3332819"/>
            <a:ext cx="6638544" cy="2390648"/>
          </a:xfrm>
        </p:spPr>
        <p:txBody>
          <a:bodyPr/>
          <a:lstStyle/>
          <a:p>
            <a:r>
              <a:rPr lang="en-US" sz="2000" u="sng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Team members</a:t>
            </a:r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 – </a:t>
            </a:r>
          </a:p>
          <a:p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Sathwick Kiran M S </a:t>
            </a:r>
          </a:p>
          <a:p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Siddharth Adhikari</a:t>
            </a:r>
          </a:p>
          <a:p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Mrudula Deshmukh</a:t>
            </a:r>
          </a:p>
          <a:p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Kundan </a:t>
            </a:r>
            <a:r>
              <a:rPr lang="en-US" sz="2000" dirty="0" err="1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Satkar</a:t>
            </a:r>
            <a:endParaRPr lang="en-US" sz="2000" dirty="0">
              <a:latin typeface="Times New Roman" panose="02020603050405020304" pitchFamily="18" charset="0"/>
              <a:ea typeface="ADLaM Display" panose="020100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99A97E40-2980-BC3D-C9F0-4FEA3ED28680}"/>
              </a:ext>
            </a:extLst>
          </p:cNvPr>
          <p:cNvSpPr txBox="1">
            <a:spLocks/>
          </p:cNvSpPr>
          <p:nvPr/>
        </p:nvSpPr>
        <p:spPr>
          <a:xfrm>
            <a:off x="126999" y="66857"/>
            <a:ext cx="8392499" cy="39130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sz="3200" dirty="0"/>
          </a:p>
        </p:txBody>
      </p:sp>
      <p:sp>
        <p:nvSpPr>
          <p:cNvPr id="5" name="Presentation Title">
            <a:extLst>
              <a:ext uri="{FF2B5EF4-FFF2-40B4-BE49-F238E27FC236}">
                <a16:creationId xmlns:a16="http://schemas.microsoft.com/office/drawing/2014/main" id="{022D8C37-6C98-D309-59B2-2DAD076E0E9C}"/>
              </a:ext>
            </a:extLst>
          </p:cNvPr>
          <p:cNvSpPr txBox="1">
            <a:spLocks/>
          </p:cNvSpPr>
          <p:nvPr/>
        </p:nvSpPr>
        <p:spPr>
          <a:xfrm>
            <a:off x="127000" y="2635842"/>
            <a:ext cx="8392499" cy="39130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Where multi-agents meets wall street</a:t>
            </a:r>
          </a:p>
        </p:txBody>
      </p:sp>
      <p:sp>
        <p:nvSpPr>
          <p:cNvPr id="9" name="Presentation Title">
            <a:extLst>
              <a:ext uri="{FF2B5EF4-FFF2-40B4-BE49-F238E27FC236}">
                <a16:creationId xmlns:a16="http://schemas.microsoft.com/office/drawing/2014/main" id="{C6D92A5E-6D5B-F3C5-3D6F-003100B6A1EC}"/>
              </a:ext>
            </a:extLst>
          </p:cNvPr>
          <p:cNvSpPr txBox="1">
            <a:spLocks/>
          </p:cNvSpPr>
          <p:nvPr/>
        </p:nvSpPr>
        <p:spPr>
          <a:xfrm>
            <a:off x="279399" y="1712099"/>
            <a:ext cx="8392499" cy="987552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Synapse Street</a:t>
            </a:r>
          </a:p>
        </p:txBody>
      </p:sp>
      <p:pic>
        <p:nvPicPr>
          <p:cNvPr id="11" name="Picture 10" descr="A poster of a city with figures and a city in the background&#10;&#10;AI-generated content may be incorrect.">
            <a:extLst>
              <a:ext uri="{FF2B5EF4-FFF2-40B4-BE49-F238E27FC236}">
                <a16:creationId xmlns:a16="http://schemas.microsoft.com/office/drawing/2014/main" id="{B067A1A7-E4A0-E9D5-BBED-8E9519DA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01" y="0"/>
            <a:ext cx="1534299" cy="1534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2B17B-F81C-8D43-2F73-15862DBB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210499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322C1FBC-6C22-3741-A1E5-5765F327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" y="947411"/>
            <a:ext cx="6951472" cy="590931"/>
          </a:xfrm>
        </p:spPr>
        <p:txBody>
          <a:bodyPr/>
          <a:lstStyle/>
          <a:p>
            <a:r>
              <a:rPr lang="en-US" u="sng" dirty="0"/>
              <a:t>Conclusion</a:t>
            </a:r>
          </a:p>
        </p:txBody>
      </p:sp>
      <p:sp>
        <p:nvSpPr>
          <p:cNvPr id="3" name="Slide Text">
            <a:extLst>
              <a:ext uri="{FF2B5EF4-FFF2-40B4-BE49-F238E27FC236}">
                <a16:creationId xmlns:a16="http://schemas.microsoft.com/office/drawing/2014/main" id="{F400F1EF-FBD9-C849-BEB9-91B7DFEA7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09" y="1759390"/>
            <a:ext cx="9283655" cy="4028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Successfully Implemented following things in the project:</a:t>
            </a:r>
          </a:p>
          <a:p>
            <a:r>
              <a:rPr lang="en-US" dirty="0"/>
              <a:t> Initialization of the Hadoop Server via </a:t>
            </a:r>
            <a:r>
              <a:rPr lang="en-US" dirty="0" err="1"/>
              <a:t>Vultr</a:t>
            </a:r>
            <a:r>
              <a:rPr lang="en-US" dirty="0"/>
              <a:t>.</a:t>
            </a:r>
          </a:p>
          <a:p>
            <a:r>
              <a:rPr lang="en-US" dirty="0"/>
              <a:t> Building and Modeling of ML models.</a:t>
            </a:r>
          </a:p>
          <a:p>
            <a:r>
              <a:rPr lang="en-US" dirty="0"/>
              <a:t> Initialization and use of LLM model for shorting of stocks.</a:t>
            </a:r>
          </a:p>
          <a:p>
            <a:r>
              <a:rPr lang="en-US" dirty="0"/>
              <a:t> Visualizing the Charts, results and Analysis report.</a:t>
            </a:r>
          </a:p>
          <a:p>
            <a:r>
              <a:rPr lang="en-US" dirty="0"/>
              <a:t> Developing the </a:t>
            </a:r>
            <a:r>
              <a:rPr lang="en-US" dirty="0" err="1"/>
              <a:t>Streamlit</a:t>
            </a:r>
            <a:r>
              <a:rPr lang="en-US" dirty="0"/>
              <a:t> App via </a:t>
            </a:r>
            <a:r>
              <a:rPr lang="en-US" dirty="0" err="1"/>
              <a:t>Streamlit</a:t>
            </a:r>
            <a:r>
              <a:rPr lang="en-US" dirty="0"/>
              <a:t>.</a:t>
            </a:r>
          </a:p>
          <a:p>
            <a:r>
              <a:rPr lang="en-US" dirty="0"/>
              <a:t> Implementing a Tableau Dashboard for visualizing the acquire data reports.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4204B13-12CE-5849-82EE-2A784C3AC2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694"/>
            <a:ext cx="6951472" cy="590931"/>
          </a:xfrm>
        </p:spPr>
        <p:txBody>
          <a:bodyPr/>
          <a:lstStyle/>
          <a:p>
            <a:r>
              <a:rPr lang="en-US" u="sng" dirty="0">
                <a:latin typeface="+mn-lt"/>
              </a:rPr>
              <a:t>Introduction and Inspiration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693333"/>
            <a:ext cx="5232400" cy="3894667"/>
          </a:xfrm>
        </p:spPr>
        <p:txBody>
          <a:bodyPr/>
          <a:lstStyle/>
          <a:p>
            <a:pPr algn="just"/>
            <a:r>
              <a:rPr lang="en-US" dirty="0"/>
              <a:t>Synapse Street is an AI-powered multi-agent system that detects potential short-selling opportunities in the U.S. stock market.</a:t>
            </a:r>
          </a:p>
          <a:p>
            <a:pPr algn="just"/>
            <a:r>
              <a:rPr lang="en-US" dirty="0"/>
              <a:t>Inspired by The Big Short, this project combines machine learning, large language models, and vector databases to identify patterns that signal overvalued or volatile stocks.</a:t>
            </a:r>
          </a:p>
          <a:p>
            <a:pPr algn="just"/>
            <a:r>
              <a:rPr lang="en-US" dirty="0"/>
              <a:t>The system autonomously analyzes market data, enables collaboration between AI agents, and delivers interpretable results through interactive dashboards.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Slide Text">
            <a:extLst>
              <a:ext uri="{FF2B5EF4-FFF2-40B4-BE49-F238E27FC236}">
                <a16:creationId xmlns:a16="http://schemas.microsoft.com/office/drawing/2014/main" id="{6AA9C0EC-0858-6D0A-AAAA-FAB2256A5046}"/>
              </a:ext>
            </a:extLst>
          </p:cNvPr>
          <p:cNvSpPr txBox="1">
            <a:spLocks/>
          </p:cNvSpPr>
          <p:nvPr/>
        </p:nvSpPr>
        <p:spPr>
          <a:xfrm>
            <a:off x="6189133" y="1617133"/>
            <a:ext cx="5308599" cy="403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idea for Synapse Street was inspired by The Big </a:t>
            </a:r>
            <a:r>
              <a:rPr lang="en-US" dirty="0" err="1"/>
              <a:t>Short.,the</a:t>
            </a:r>
            <a:r>
              <a:rPr lang="en-US" dirty="0"/>
              <a:t> story of analysts who spotted early signs of a financial collapse while the market stayed irrationally optimistic.</a:t>
            </a:r>
          </a:p>
          <a:p>
            <a:pPr algn="just"/>
            <a:r>
              <a:rPr lang="en-US" dirty="0"/>
              <a:t>That principle of data-driven skepticism led us to design a system that questions market sentiment using evidence and AI reasoning.</a:t>
            </a:r>
          </a:p>
          <a:p>
            <a:pPr algn="just"/>
            <a:r>
              <a:rPr lang="en-US" dirty="0"/>
              <a:t>Three agents., Analyst, Model, and Risk, work together like a digital hedge-fund team, detecting shorting opportunities before they become obvious to everyone else.</a:t>
            </a:r>
          </a:p>
        </p:txBody>
      </p:sp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0816"/>
            <a:ext cx="10515600" cy="590931"/>
          </a:xfrm>
        </p:spPr>
        <p:txBody>
          <a:bodyPr/>
          <a:lstStyle/>
          <a:p>
            <a:r>
              <a:rPr lang="en-US" u="sng" dirty="0">
                <a:latin typeface="+mn-lt"/>
              </a:rPr>
              <a:t>What are we achieving?</a:t>
            </a:r>
          </a:p>
        </p:txBody>
      </p:sp>
      <p:sp>
        <p:nvSpPr>
          <p:cNvPr id="3" name="Side Text - Column 1">
            <a:extLst>
              <a:ext uri="{FF2B5EF4-FFF2-40B4-BE49-F238E27FC236}">
                <a16:creationId xmlns:a16="http://schemas.microsoft.com/office/drawing/2014/main" id="{38025F87-E395-E545-BB3A-BF62703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65" y="1745149"/>
            <a:ext cx="10237301" cy="493975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u="sng" dirty="0"/>
              <a:t>Synapse Street integrates multiple AI and data components to:</a:t>
            </a:r>
          </a:p>
          <a:p>
            <a:r>
              <a:rPr lang="en-US" dirty="0"/>
              <a:t>Process large-scale historical U.S. stock data (Kaggle: U.S. Stock Market History).</a:t>
            </a:r>
          </a:p>
          <a:p>
            <a:r>
              <a:rPr lang="en-US" dirty="0"/>
              <a:t>Clean, standardize, and engineer features using Pandas with Hadoop (HDFS-ready).</a:t>
            </a:r>
          </a:p>
          <a:p>
            <a:r>
              <a:rPr lang="en-US" dirty="0"/>
              <a:t>Apply a Logistic Regression model to compute short probabilities for each ticker.</a:t>
            </a:r>
          </a:p>
          <a:p>
            <a:r>
              <a:rPr lang="en-US" dirty="0"/>
              <a:t>Store market observations as embeddings in </a:t>
            </a:r>
            <a:r>
              <a:rPr lang="en-US" dirty="0" err="1"/>
              <a:t>Qdrant</a:t>
            </a:r>
            <a:r>
              <a:rPr lang="en-US" dirty="0"/>
              <a:t> for vector similarity search.</a:t>
            </a:r>
          </a:p>
          <a:p>
            <a:pPr>
              <a:buFont typeface="Wingdings" pitchFamily="2" charset="2"/>
              <a:buChar char="Ø"/>
            </a:pPr>
            <a:r>
              <a:rPr lang="en-US" u="sng" dirty="0"/>
              <a:t>Orchestrate three </a:t>
            </a:r>
            <a:r>
              <a:rPr lang="en-US" u="sng" dirty="0" err="1"/>
              <a:t>LangGraph</a:t>
            </a:r>
            <a:r>
              <a:rPr lang="en-US" u="sng" dirty="0"/>
              <a:t> agents:</a:t>
            </a:r>
          </a:p>
          <a:p>
            <a:r>
              <a:rPr lang="en-US" dirty="0"/>
              <a:t>Analyst Agent – detects high-volatility and overbought tickers.</a:t>
            </a:r>
          </a:p>
          <a:p>
            <a:r>
              <a:rPr lang="en-US" dirty="0"/>
              <a:t>Model Agent – evaluates short probabilities and model metrics.</a:t>
            </a:r>
          </a:p>
          <a:p>
            <a:r>
              <a:rPr lang="en-US" dirty="0"/>
              <a:t>Risk Agent – assesses exposure and creates interpretable narratives.</a:t>
            </a:r>
          </a:p>
          <a:p>
            <a:r>
              <a:rPr lang="en-US" dirty="0"/>
              <a:t>Present results in an interactive </a:t>
            </a:r>
            <a:r>
              <a:rPr lang="en-US" dirty="0" err="1"/>
              <a:t>Streamlit</a:t>
            </a:r>
            <a:r>
              <a:rPr lang="en-US" dirty="0"/>
              <a:t> dashboard (deployed via </a:t>
            </a:r>
            <a:r>
              <a:rPr lang="en-US" dirty="0" err="1"/>
              <a:t>HuggingFace</a:t>
            </a:r>
            <a:r>
              <a:rPr lang="en-US" dirty="0"/>
              <a:t>) and Tableau analytics views.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z="1800" smtClean="0"/>
              <a:t>3</a:t>
            </a:fld>
            <a:endParaRPr lang="en-US" sz="1800" dirty="0"/>
          </a:p>
        </p:txBody>
      </p:sp>
      <p:pic>
        <p:nvPicPr>
          <p:cNvPr id="7" name="Picture 2" descr="The Big Short streaming: where to watch online?">
            <a:extLst>
              <a:ext uri="{FF2B5EF4-FFF2-40B4-BE49-F238E27FC236}">
                <a16:creationId xmlns:a16="http://schemas.microsoft.com/office/drawing/2014/main" id="{FE0962EB-BE2A-6B85-AE4F-CF5763394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45" y="940815"/>
            <a:ext cx="3214255" cy="188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2008 Financial Crisis — When the house ...">
            <a:extLst>
              <a:ext uri="{FF2B5EF4-FFF2-40B4-BE49-F238E27FC236}">
                <a16:creationId xmlns:a16="http://schemas.microsoft.com/office/drawing/2014/main" id="{999F129C-EE2D-B59F-6099-631406D7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148224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96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88DBE833-A922-5747-A36B-4314D311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9282"/>
            <a:ext cx="6951472" cy="590931"/>
          </a:xfrm>
        </p:spPr>
        <p:txBody>
          <a:bodyPr/>
          <a:lstStyle/>
          <a:p>
            <a:r>
              <a:rPr lang="en-US" u="sng" dirty="0">
                <a:latin typeface="+mn-lt"/>
              </a:rPr>
              <a:t>Tech Stack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E758566-FAE7-1B41-AABE-FDB3CDFB0B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FF97EF4A-40C6-024D-A945-B03D1BBD02F7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6E3A7FC-38DE-50C0-0960-5AD077F10E96}"/>
              </a:ext>
            </a:extLst>
          </p:cNvPr>
          <p:cNvSpPr/>
          <p:nvPr/>
        </p:nvSpPr>
        <p:spPr>
          <a:xfrm>
            <a:off x="476131" y="1590277"/>
            <a:ext cx="3618595" cy="2299712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2852512-5194-70DA-B91E-99F99A114C2B}"/>
              </a:ext>
            </a:extLst>
          </p:cNvPr>
          <p:cNvSpPr/>
          <p:nvPr/>
        </p:nvSpPr>
        <p:spPr>
          <a:xfrm>
            <a:off x="761810" y="1785342"/>
            <a:ext cx="3456711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1B2F35">
                    <a:alpha val="90000"/>
                  </a:srgbClr>
                </a:solidFill>
                <a:ea typeface="Montserrat" pitchFamily="34" charset="-122"/>
                <a:cs typeface="Montserrat" pitchFamily="34" charset="-120"/>
              </a:rPr>
              <a:t>LangGraph</a:t>
            </a:r>
            <a:endParaRPr lang="en-US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546E17C-E026-6F32-B98C-3FCF03BBABEA}"/>
              </a:ext>
            </a:extLst>
          </p:cNvPr>
          <p:cNvSpPr/>
          <p:nvPr/>
        </p:nvSpPr>
        <p:spPr>
          <a:xfrm>
            <a:off x="761810" y="2276278"/>
            <a:ext cx="3456711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1C2F35">
                    <a:alpha val="70000"/>
                  </a:srgbClr>
                </a:solidFill>
                <a:ea typeface="Montserrat" pitchFamily="34" charset="-122"/>
                <a:cs typeface="Montserrat" pitchFamily="34" charset="-120"/>
              </a:rPr>
              <a:t>A multi-agent system for collaborative decision-making</a:t>
            </a:r>
            <a:endParaRPr lang="en-US"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C0834F5-C12C-F598-4B89-776C74E1F524}"/>
              </a:ext>
            </a:extLst>
          </p:cNvPr>
          <p:cNvSpPr/>
          <p:nvPr/>
        </p:nvSpPr>
        <p:spPr>
          <a:xfrm>
            <a:off x="4285178" y="1590277"/>
            <a:ext cx="3618595" cy="2299712"/>
          </a:xfrm>
          <a:prstGeom prst="rect">
            <a:avLst/>
          </a:prstGeom>
          <a:solidFill>
            <a:srgbClr val="A68118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6652FD14-C19E-513E-B696-EF1FA3B29E41}"/>
              </a:ext>
            </a:extLst>
          </p:cNvPr>
          <p:cNvSpPr/>
          <p:nvPr/>
        </p:nvSpPr>
        <p:spPr>
          <a:xfrm>
            <a:off x="4570857" y="1785342"/>
            <a:ext cx="3456711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FDFDFD"/>
                </a:solidFill>
                <a:ea typeface="Montserrat" pitchFamily="34" charset="-122"/>
                <a:cs typeface="Montserrat" pitchFamily="34" charset="-120"/>
              </a:rPr>
              <a:t>Qdrant</a:t>
            </a:r>
            <a:endParaRPr lang="en-US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27CD6712-9365-6615-E6BE-DD13DC675F2C}"/>
              </a:ext>
            </a:extLst>
          </p:cNvPr>
          <p:cNvSpPr/>
          <p:nvPr/>
        </p:nvSpPr>
        <p:spPr>
          <a:xfrm>
            <a:off x="4570857" y="2276278"/>
            <a:ext cx="3456711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ea typeface="Montserrat" pitchFamily="34" charset="-122"/>
                <a:cs typeface="Montserrat" pitchFamily="34" charset="-120"/>
              </a:rPr>
              <a:t>A vector database for efficient similarity search</a:t>
            </a:r>
            <a:endParaRPr lang="en-US" dirty="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747C236A-8587-844B-E773-6AB8344A39D9}"/>
              </a:ext>
            </a:extLst>
          </p:cNvPr>
          <p:cNvSpPr/>
          <p:nvPr/>
        </p:nvSpPr>
        <p:spPr>
          <a:xfrm>
            <a:off x="8094226" y="1590277"/>
            <a:ext cx="3618595" cy="2299712"/>
          </a:xfrm>
          <a:prstGeom prst="rect">
            <a:avLst/>
          </a:prstGeom>
          <a:solidFill>
            <a:srgbClr val="FDD16E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555EF573-77CB-E4E0-289A-36C1F16559E3}"/>
              </a:ext>
            </a:extLst>
          </p:cNvPr>
          <p:cNvSpPr/>
          <p:nvPr/>
        </p:nvSpPr>
        <p:spPr>
          <a:xfrm>
            <a:off x="8379905" y="1785342"/>
            <a:ext cx="3456711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1B2F35">
                    <a:alpha val="90000"/>
                  </a:srgbClr>
                </a:solidFill>
                <a:ea typeface="Montserrat" pitchFamily="34" charset="-122"/>
                <a:cs typeface="Montserrat" pitchFamily="34" charset="-120"/>
              </a:rPr>
              <a:t>Scikit-learn</a:t>
            </a:r>
            <a:endParaRPr lang="en-US" dirty="0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F828F986-FB8B-1C00-23C8-1D52E56DF135}"/>
              </a:ext>
            </a:extLst>
          </p:cNvPr>
          <p:cNvSpPr/>
          <p:nvPr/>
        </p:nvSpPr>
        <p:spPr>
          <a:xfrm>
            <a:off x="8379905" y="2276278"/>
            <a:ext cx="3456711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1C2F35">
                    <a:alpha val="70000"/>
                  </a:srgbClr>
                </a:solidFill>
                <a:ea typeface="Montserrat" pitchFamily="34" charset="-122"/>
                <a:cs typeface="Montserrat" pitchFamily="34" charset="-120"/>
              </a:rPr>
              <a:t>Machine learning library for predictive modeling</a:t>
            </a:r>
            <a:endParaRPr lang="en-US" dirty="0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D343CFBC-E126-45DF-999B-4034E70E9F5C}"/>
              </a:ext>
            </a:extLst>
          </p:cNvPr>
          <p:cNvSpPr/>
          <p:nvPr/>
        </p:nvSpPr>
        <p:spPr>
          <a:xfrm>
            <a:off x="476131" y="4135118"/>
            <a:ext cx="3809047" cy="2245036"/>
          </a:xfrm>
          <a:prstGeom prst="rect">
            <a:avLst/>
          </a:prstGeom>
          <a:solidFill>
            <a:srgbClr val="F87C57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9DDEC6A2-1D8D-3462-D4B9-35B4CCEB3F85}"/>
              </a:ext>
            </a:extLst>
          </p:cNvPr>
          <p:cNvSpPr/>
          <p:nvPr/>
        </p:nvSpPr>
        <p:spPr>
          <a:xfrm>
            <a:off x="761810" y="4275507"/>
            <a:ext cx="5551687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1B2F35">
                    <a:alpha val="90000"/>
                  </a:srgbClr>
                </a:solidFill>
                <a:ea typeface="Montserrat" pitchFamily="34" charset="-122"/>
                <a:cs typeface="Montserrat" pitchFamily="34" charset="-120"/>
              </a:rPr>
              <a:t>Plotly</a:t>
            </a:r>
            <a:endParaRPr lang="en-US" dirty="0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0F7F347F-20F7-8392-23B1-98D51EC4BC96}"/>
              </a:ext>
            </a:extLst>
          </p:cNvPr>
          <p:cNvSpPr/>
          <p:nvPr/>
        </p:nvSpPr>
        <p:spPr>
          <a:xfrm>
            <a:off x="761810" y="4742850"/>
            <a:ext cx="3064591" cy="1134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1C2F35">
                    <a:alpha val="70000"/>
                  </a:srgbClr>
                </a:solidFill>
                <a:ea typeface="Montserrat" pitchFamily="34" charset="-122"/>
                <a:cs typeface="Montserrat" pitchFamily="34" charset="-120"/>
              </a:rPr>
              <a:t>Data visualization library for interactive dashboards</a:t>
            </a:r>
            <a:endParaRPr lang="en-US"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C0BC6A26-6277-5C03-B672-46738F709C58}"/>
              </a:ext>
            </a:extLst>
          </p:cNvPr>
          <p:cNvSpPr/>
          <p:nvPr/>
        </p:nvSpPr>
        <p:spPr>
          <a:xfrm>
            <a:off x="4447063" y="4135117"/>
            <a:ext cx="2800406" cy="2282461"/>
          </a:xfrm>
          <a:prstGeom prst="rect">
            <a:avLst/>
          </a:prstGeom>
          <a:solidFill>
            <a:srgbClr val="3D4176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0B299387-391E-4FD9-8D61-ACBF6CB0963A}"/>
              </a:ext>
            </a:extLst>
          </p:cNvPr>
          <p:cNvSpPr/>
          <p:nvPr/>
        </p:nvSpPr>
        <p:spPr>
          <a:xfrm>
            <a:off x="4556573" y="4158711"/>
            <a:ext cx="5551687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FDFDFD"/>
                </a:solidFill>
                <a:ea typeface="Montserrat" pitchFamily="34" charset="-122"/>
                <a:cs typeface="Montserrat" pitchFamily="34" charset="-120"/>
              </a:rPr>
              <a:t>Streamlit</a:t>
            </a:r>
            <a:endParaRPr lang="en-US" dirty="0"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DE2AA3D-C126-274C-F657-83B77A6D4048}"/>
              </a:ext>
            </a:extLst>
          </p:cNvPr>
          <p:cNvSpPr/>
          <p:nvPr/>
        </p:nvSpPr>
        <p:spPr>
          <a:xfrm>
            <a:off x="4487534" y="4657420"/>
            <a:ext cx="2759934" cy="7527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ea typeface="Montserrat" pitchFamily="34" charset="-122"/>
                <a:cs typeface="Montserrat" pitchFamily="34" charset="-120"/>
              </a:rPr>
              <a:t>Framework for building web-based user interfaces</a:t>
            </a:r>
            <a:endParaRPr lang="en-US" dirty="0"/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B732B9D7-9D57-AF04-7003-A37A07DF3320}"/>
              </a:ext>
            </a:extLst>
          </p:cNvPr>
          <p:cNvSpPr/>
          <p:nvPr/>
        </p:nvSpPr>
        <p:spPr>
          <a:xfrm>
            <a:off x="7409354" y="4113358"/>
            <a:ext cx="3618594" cy="2299712"/>
          </a:xfrm>
          <a:prstGeom prst="rect">
            <a:avLst/>
          </a:prstGeom>
          <a:solidFill>
            <a:srgbClr val="3D4176"/>
          </a:solidFill>
        </p:spPr>
        <p:txBody>
          <a:bodyPr/>
          <a:lstStyle/>
          <a:p>
            <a:pPr>
              <a:lnSpc>
                <a:spcPts val="2856"/>
              </a:lnSpc>
            </a:pPr>
            <a:r>
              <a:rPr lang="en-US" dirty="0">
                <a:solidFill>
                  <a:srgbClr val="FDFDFD"/>
                </a:solidFill>
                <a:ea typeface="Montserrat" pitchFamily="34" charset="-122"/>
                <a:cs typeface="Montserrat" pitchFamily="34" charset="-120"/>
              </a:rPr>
              <a:t>Hadoop</a:t>
            </a:r>
            <a:endParaRPr lang="en-US" dirty="0"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360E17CB-8655-A865-25FF-E019994F7AB3}"/>
              </a:ext>
            </a:extLst>
          </p:cNvPr>
          <p:cNvSpPr/>
          <p:nvPr/>
        </p:nvSpPr>
        <p:spPr>
          <a:xfrm>
            <a:off x="7501667" y="4657420"/>
            <a:ext cx="2759934" cy="7527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ea typeface="Montserrat" pitchFamily="34" charset="-122"/>
                <a:cs typeface="Montserrat" pitchFamily="34" charset="-120"/>
              </a:rPr>
              <a:t>HDFS for parallel processing and handling big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7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9542-23C0-FD4B-2BBD-CCB7FF98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7749"/>
            <a:ext cx="6951472" cy="590931"/>
          </a:xfrm>
        </p:spPr>
        <p:txBody>
          <a:bodyPr/>
          <a:lstStyle/>
          <a:p>
            <a:r>
              <a:rPr lang="en-US" u="sng" dirty="0"/>
              <a:t>Architecture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9AAF4-C788-CBCE-1F5F-1E3211C7B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5299CC0A-EB78-F992-2F12-FBBA43B92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131" y="1842627"/>
            <a:ext cx="2037840" cy="119032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927B70FB-E009-FBE1-6F60-A7E772EC0BDB}"/>
              </a:ext>
            </a:extLst>
          </p:cNvPr>
          <p:cNvSpPr/>
          <p:nvPr/>
        </p:nvSpPr>
        <p:spPr>
          <a:xfrm>
            <a:off x="598340" y="2307152"/>
            <a:ext cx="1501345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Data</a:t>
            </a:r>
            <a:endParaRPr lang="en-US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EA8FC87-6D45-1F24-D338-1FD8974FFAE1}"/>
              </a:ext>
            </a:extLst>
          </p:cNvPr>
          <p:cNvSpPr/>
          <p:nvPr/>
        </p:nvSpPr>
        <p:spPr>
          <a:xfrm>
            <a:off x="761810" y="3170139"/>
            <a:ext cx="1501345" cy="17063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historical stock market data from various sources, such as financial databases, APIs, and public data repositories.</a:t>
            </a:r>
            <a:endParaRPr lang="en-US" dirty="0"/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4A285D12-495C-64CB-F5E1-551819B68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121" y="1842627"/>
            <a:ext cx="2037840" cy="1190327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DFAC45CF-CAA2-8E6B-BB3B-4EF996913CCB}"/>
              </a:ext>
            </a:extLst>
          </p:cNvPr>
          <p:cNvSpPr/>
          <p:nvPr/>
        </p:nvSpPr>
        <p:spPr>
          <a:xfrm>
            <a:off x="2739342" y="2178597"/>
            <a:ext cx="1187099" cy="511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</a:t>
            </a:r>
            <a:endParaRPr lang="en-US" dirty="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4EEA1AB8-0F30-A1A0-3491-93012E1D0ED9}"/>
              </a:ext>
            </a:extLst>
          </p:cNvPr>
          <p:cNvSpPr/>
          <p:nvPr/>
        </p:nvSpPr>
        <p:spPr>
          <a:xfrm>
            <a:off x="2602849" y="3170139"/>
            <a:ext cx="1501345" cy="2772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 and engineer relevant features from the stock data, including technical indicators like RSI, moving averages, and volatility, as well as fundamental metrics like 20-day returns.</a:t>
            </a:r>
            <a:endParaRPr lang="en-US" dirty="0"/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C6AD0992-E9C3-5491-40E6-02E808744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8185" y="1842627"/>
            <a:ext cx="2037840" cy="1190327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5FE05181-191F-570B-BC04-C0A237D92FB7}"/>
              </a:ext>
            </a:extLst>
          </p:cNvPr>
          <p:cNvSpPr/>
          <p:nvPr/>
        </p:nvSpPr>
        <p:spPr>
          <a:xfrm>
            <a:off x="4580382" y="2307152"/>
            <a:ext cx="1187099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Model</a:t>
            </a:r>
            <a:endParaRPr lang="en-US"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4604595D-05C3-7679-4610-114ACA9826E3}"/>
              </a:ext>
            </a:extLst>
          </p:cNvPr>
          <p:cNvSpPr/>
          <p:nvPr/>
        </p:nvSpPr>
        <p:spPr>
          <a:xfrm>
            <a:off x="4443889" y="3170139"/>
            <a:ext cx="1501345" cy="25595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a machine learning model, such as a logistic regression with calibration, to predict the likelihood of a stock being a short candidate based on the engineered features.</a:t>
            </a:r>
            <a:endParaRPr lang="en-US" dirty="0"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1914A60C-FD28-AF7E-5166-055199EBF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9250" y="1842627"/>
            <a:ext cx="2037840" cy="1190327"/>
          </a:xfrm>
          <a:prstGeom prst="rect">
            <a:avLst/>
          </a:prstGeom>
        </p:spPr>
      </p:pic>
      <p:sp>
        <p:nvSpPr>
          <p:cNvPr id="16" name="Object 12">
            <a:extLst>
              <a:ext uri="{FF2B5EF4-FFF2-40B4-BE49-F238E27FC236}">
                <a16:creationId xmlns:a16="http://schemas.microsoft.com/office/drawing/2014/main" id="{75640CAC-4001-1F35-4A0E-57175FB86C9B}"/>
              </a:ext>
            </a:extLst>
          </p:cNvPr>
          <p:cNvSpPr/>
          <p:nvPr/>
        </p:nvSpPr>
        <p:spPr>
          <a:xfrm>
            <a:off x="6421422" y="2307152"/>
            <a:ext cx="1187099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 AI Agents</a:t>
            </a:r>
            <a:endParaRPr lang="en-US" dirty="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620D99AF-0CBA-1838-5550-A076125DAD4D}"/>
              </a:ext>
            </a:extLst>
          </p:cNvPr>
          <p:cNvSpPr/>
          <p:nvPr/>
        </p:nvSpPr>
        <p:spPr>
          <a:xfrm>
            <a:off x="6284928" y="3170139"/>
            <a:ext cx="1501345" cy="31993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a multi-agent system with three specialized agents: a Financial Analyst, a Risk Assessor, and a Strategist. These agents collaborate to analyze the model's outputs and identify the most promising short candidates.</a:t>
            </a:r>
            <a:endParaRPr lang="en-US" dirty="0"/>
          </a:p>
        </p:txBody>
      </p:sp>
      <p:pic>
        <p:nvPicPr>
          <p:cNvPr id="18" name="Object 14">
            <a:extLst>
              <a:ext uri="{FF2B5EF4-FFF2-40B4-BE49-F238E27FC236}">
                <a16:creationId xmlns:a16="http://schemas.microsoft.com/office/drawing/2014/main" id="{741F3739-AA39-3C2C-C280-BED5784BB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40240" y="1842627"/>
            <a:ext cx="2037840" cy="1190327"/>
          </a:xfrm>
          <a:prstGeom prst="rect">
            <a:avLst/>
          </a:prstGeom>
        </p:spPr>
      </p:pic>
      <p:sp>
        <p:nvSpPr>
          <p:cNvPr id="19" name="Object 15">
            <a:extLst>
              <a:ext uri="{FF2B5EF4-FFF2-40B4-BE49-F238E27FC236}">
                <a16:creationId xmlns:a16="http://schemas.microsoft.com/office/drawing/2014/main" id="{96DE8691-6302-35A4-A234-8F97D28389F2}"/>
              </a:ext>
            </a:extLst>
          </p:cNvPr>
          <p:cNvSpPr/>
          <p:nvPr/>
        </p:nvSpPr>
        <p:spPr>
          <a:xfrm>
            <a:off x="8262461" y="2178597"/>
            <a:ext cx="1187099" cy="511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Vector Search</a:t>
            </a:r>
            <a:endParaRPr lang="en-US" dirty="0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4BE6D87-886E-DBC6-7076-C59CC81EA5A7}"/>
              </a:ext>
            </a:extLst>
          </p:cNvPr>
          <p:cNvSpPr/>
          <p:nvPr/>
        </p:nvSpPr>
        <p:spPr>
          <a:xfrm>
            <a:off x="8125968" y="3170139"/>
            <a:ext cx="1501345" cy="29860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a vector database like Qdrant to perform semantic search and find stocks with similar patterns to the identified short candidates, rather than relying on keyword-based search.</a:t>
            </a:r>
            <a:endParaRPr lang="en-US" dirty="0"/>
          </a:p>
        </p:txBody>
      </p:sp>
      <p:pic>
        <p:nvPicPr>
          <p:cNvPr id="21" name="Object 17">
            <a:extLst>
              <a:ext uri="{FF2B5EF4-FFF2-40B4-BE49-F238E27FC236}">
                <a16:creationId xmlns:a16="http://schemas.microsoft.com/office/drawing/2014/main" id="{167BFCEA-3A9D-E7D1-830F-6DD435735E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81304" y="1842627"/>
            <a:ext cx="2037840" cy="1190327"/>
          </a:xfrm>
          <a:prstGeom prst="rect">
            <a:avLst/>
          </a:prstGeom>
        </p:spPr>
      </p:pic>
      <p:sp>
        <p:nvSpPr>
          <p:cNvPr id="22" name="Object 18">
            <a:extLst>
              <a:ext uri="{FF2B5EF4-FFF2-40B4-BE49-F238E27FC236}">
                <a16:creationId xmlns:a16="http://schemas.microsoft.com/office/drawing/2014/main" id="{4706371E-6088-EFE3-40AF-5FBFF1DBB089}"/>
              </a:ext>
            </a:extLst>
          </p:cNvPr>
          <p:cNvSpPr/>
          <p:nvPr/>
        </p:nvSpPr>
        <p:spPr>
          <a:xfrm>
            <a:off x="10103501" y="2307152"/>
            <a:ext cx="1187099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10 Picks</a:t>
            </a:r>
            <a:endParaRPr lang="en-US" dirty="0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9D4532C7-1452-932F-2AD3-69727609DDE9}"/>
              </a:ext>
            </a:extLst>
          </p:cNvPr>
          <p:cNvSpPr/>
          <p:nvPr/>
        </p:nvSpPr>
        <p:spPr>
          <a:xfrm>
            <a:off x="9967008" y="3170139"/>
            <a:ext cx="1501345" cy="2346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 the top 10 short candidates identified by the AI system, based on the collaboration between the three agents and the vector search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7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Title">
            <a:extLst>
              <a:ext uri="{FF2B5EF4-FFF2-40B4-BE49-F238E27FC236}">
                <a16:creationId xmlns:a16="http://schemas.microsoft.com/office/drawing/2014/main" id="{A5A6BD9C-352C-594C-84C3-B534C6BE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0816"/>
            <a:ext cx="10515600" cy="590931"/>
          </a:xfrm>
        </p:spPr>
        <p:txBody>
          <a:bodyPr/>
          <a:lstStyle/>
          <a:p>
            <a:r>
              <a:rPr lang="en-US" u="sng" dirty="0">
                <a:latin typeface="+mn-lt"/>
              </a:rPr>
              <a:t>Visualization</a:t>
            </a:r>
          </a:p>
        </p:txBody>
      </p:sp>
      <p:sp>
        <p:nvSpPr>
          <p:cNvPr id="14" name="Compare Section - Text">
            <a:extLst>
              <a:ext uri="{FF2B5EF4-FFF2-40B4-BE49-F238E27FC236}">
                <a16:creationId xmlns:a16="http://schemas.microsoft.com/office/drawing/2014/main" id="{48B0953F-74D7-0140-8C86-93FC4F66A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839807"/>
            <a:ext cx="5140515" cy="3535744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 err="1"/>
              <a:t>Streamlit</a:t>
            </a:r>
            <a:r>
              <a:rPr lang="en-US" dirty="0"/>
              <a:t> dashboard showing probabilities, narratives, and metrics.</a:t>
            </a:r>
          </a:p>
          <a:p>
            <a:pPr algn="just">
              <a:spcAft>
                <a:spcPts val="600"/>
              </a:spcAft>
            </a:pPr>
            <a:r>
              <a:rPr lang="en-US" dirty="0"/>
              <a:t>Tableau dashboards for performance and feature trend visualization.</a:t>
            </a:r>
          </a:p>
          <a:p>
            <a:pPr algn="just">
              <a:spcAft>
                <a:spcPts val="600"/>
              </a:spcAft>
            </a:pPr>
            <a:r>
              <a:rPr lang="en-US" dirty="0"/>
              <a:t>Infrastructure – Deployed a distributed HDFS environment on </a:t>
            </a:r>
            <a:r>
              <a:rPr lang="en-US" dirty="0" err="1"/>
              <a:t>Vultr</a:t>
            </a:r>
            <a:r>
              <a:rPr lang="en-US" dirty="0"/>
              <a:t> Cloud supporting collaborative reads/writes from Kaggle notebooks.</a:t>
            </a: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692346D0-C19D-754C-B7FB-4EEAD59AF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11612D8C-0CE2-8F48-B865-A1C7EEB2094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C33B0-3669-7888-FD3C-9A2C324B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77" y="1033395"/>
            <a:ext cx="3890923" cy="2157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4CEA5-2C30-005B-AF28-90883B0E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77" y="3535013"/>
            <a:ext cx="3774065" cy="22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7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>
            <a:extLst>
              <a:ext uri="{FF2B5EF4-FFF2-40B4-BE49-F238E27FC236}">
                <a16:creationId xmlns:a16="http://schemas.microsoft.com/office/drawing/2014/main" id="{3AC14BE6-0C46-714B-B7A3-48A9E49B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22867"/>
            <a:ext cx="7603067" cy="608880"/>
          </a:xfrm>
        </p:spPr>
        <p:txBody>
          <a:bodyPr/>
          <a:lstStyle/>
          <a:p>
            <a:r>
              <a:rPr lang="en-US" u="sng" dirty="0"/>
              <a:t>Challenges and Accomplishments</a:t>
            </a:r>
          </a:p>
        </p:txBody>
      </p:sp>
      <p:sp>
        <p:nvSpPr>
          <p:cNvPr id="3" name="Slide Text">
            <a:extLst>
              <a:ext uri="{FF2B5EF4-FFF2-40B4-BE49-F238E27FC236}">
                <a16:creationId xmlns:a16="http://schemas.microsoft.com/office/drawing/2014/main" id="{4229366B-9DFE-0244-A864-A3ECC889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8733"/>
            <a:ext cx="5215468" cy="4741334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Connecting Kaggle notebooks to a remote HDFS cluster within time limits.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Managing and preprocessing ~5 GB of data under runtime and memory constraints.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Handling </a:t>
            </a:r>
            <a:r>
              <a:rPr lang="en-US" dirty="0" err="1"/>
              <a:t>Qdrant</a:t>
            </a:r>
            <a:r>
              <a:rPr lang="en-US" dirty="0"/>
              <a:t> embedding fallbacks when the </a:t>
            </a:r>
            <a:r>
              <a:rPr lang="en-US" dirty="0" err="1"/>
              <a:t>fastembed</a:t>
            </a:r>
            <a:r>
              <a:rPr lang="en-US" dirty="0"/>
              <a:t> module was unavailable.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Debugging </a:t>
            </a:r>
            <a:r>
              <a:rPr lang="en-US" dirty="0" err="1"/>
              <a:t>LangGraph</a:t>
            </a:r>
            <a:r>
              <a:rPr lang="en-US" dirty="0"/>
              <a:t> dependency chains and inter-agent state flows.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Deploying </a:t>
            </a:r>
            <a:r>
              <a:rPr lang="en-US" dirty="0" err="1"/>
              <a:t>Streamlit</a:t>
            </a:r>
            <a:r>
              <a:rPr lang="en-US" dirty="0"/>
              <a:t> inside Kaggle, where port 8501 access is blocked.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Building integrated Tableau dashboards from exported artifacts.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E50AC4A3-42CE-304B-C8EB-802084974199}"/>
              </a:ext>
            </a:extLst>
          </p:cNvPr>
          <p:cNvSpPr txBox="1">
            <a:spLocks/>
          </p:cNvSpPr>
          <p:nvPr/>
        </p:nvSpPr>
        <p:spPr>
          <a:xfrm>
            <a:off x="5401734" y="1718733"/>
            <a:ext cx="5215468" cy="4741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Delivered a complete end-to-end multi-agent AI system within a 15-hour hackathon.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Integrated 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Qdrant</a:t>
            </a:r>
            <a:r>
              <a:rPr lang="en-US" dirty="0"/>
              <a:t>, and Scikit-learn into one cohesive finance pipeline.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Achieved AUROC = 0.64 and F1 = 0.45 as baseline model performance.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Produced clear Tableau and </a:t>
            </a:r>
            <a:r>
              <a:rPr lang="en-US" dirty="0" err="1"/>
              <a:t>Streamlit</a:t>
            </a:r>
            <a:r>
              <a:rPr lang="en-US" dirty="0"/>
              <a:t> dashboards for explainable insights.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Published the full system on GitHub for transparency and reproducibility.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F5EB157-2E6C-340C-F193-89D38D3D9CA0}"/>
              </a:ext>
            </a:extLst>
          </p:cNvPr>
          <p:cNvSpPr txBox="1">
            <a:spLocks/>
          </p:cNvSpPr>
          <p:nvPr/>
        </p:nvSpPr>
        <p:spPr>
          <a:xfrm>
            <a:off x="11502814" y="6395974"/>
            <a:ext cx="2743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612D8C-0CE2-8F48-B865-A1C7EEB2094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3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5C8F0397-2A2F-FA44-A11D-5385B5FC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34720"/>
            <a:ext cx="7154333" cy="590931"/>
          </a:xfrm>
        </p:spPr>
        <p:txBody>
          <a:bodyPr/>
          <a:lstStyle/>
          <a:p>
            <a:r>
              <a:rPr lang="en-US" u="sng" dirty="0"/>
              <a:t>What we learnt and next steps</a:t>
            </a:r>
          </a:p>
        </p:txBody>
      </p:sp>
      <p:sp>
        <p:nvSpPr>
          <p:cNvPr id="3" name="Slide Text">
            <a:extLst>
              <a:ext uri="{FF2B5EF4-FFF2-40B4-BE49-F238E27FC236}">
                <a16:creationId xmlns:a16="http://schemas.microsoft.com/office/drawing/2014/main" id="{3CA49974-DF4B-1F47-B7B0-A6B562561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1" y="1668950"/>
            <a:ext cx="5012606" cy="4520183"/>
          </a:xfrm>
        </p:spPr>
        <p:txBody>
          <a:bodyPr/>
          <a:lstStyle/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u="sng" dirty="0"/>
              <a:t>Learning Outcomes</a:t>
            </a:r>
            <a:r>
              <a:rPr lang="en-US" dirty="0"/>
              <a:t> -</a:t>
            </a:r>
            <a:endParaRPr lang="en-US" u="sng" dirty="0"/>
          </a:p>
          <a:p>
            <a:pPr>
              <a:spcAft>
                <a:spcPts val="600"/>
              </a:spcAft>
            </a:pPr>
            <a:r>
              <a:rPr lang="en-US" dirty="0"/>
              <a:t>Designing AI agents to collaborate on financial reasoning tasks.</a:t>
            </a:r>
          </a:p>
          <a:p>
            <a:pPr>
              <a:spcAft>
                <a:spcPts val="600"/>
              </a:spcAft>
            </a:pPr>
            <a:r>
              <a:rPr lang="en-US" dirty="0"/>
              <a:t>Using vector search (</a:t>
            </a:r>
            <a:r>
              <a:rPr lang="en-US" dirty="0" err="1"/>
              <a:t>Qdrant</a:t>
            </a:r>
            <a:r>
              <a:rPr lang="en-US" dirty="0"/>
              <a:t>) for contextual retrieval in quantitative workflows.</a:t>
            </a:r>
          </a:p>
          <a:p>
            <a:pPr>
              <a:spcAft>
                <a:spcPts val="600"/>
              </a:spcAft>
            </a:pPr>
            <a:r>
              <a:rPr lang="en-US" dirty="0"/>
              <a:t>Structuring multi-agent orchestration with </a:t>
            </a:r>
            <a:r>
              <a:rPr lang="en-US" dirty="0" err="1"/>
              <a:t>LangGraph</a:t>
            </a:r>
            <a:r>
              <a:rPr lang="en-US" dirty="0"/>
              <a:t> </a:t>
            </a:r>
            <a:r>
              <a:rPr lang="en-US" dirty="0" err="1"/>
              <a:t>StateGraphs</a:t>
            </a:r>
            <a:r>
              <a:rPr lang="en-US" dirty="0"/>
              <a:t>.</a:t>
            </a:r>
          </a:p>
          <a:p>
            <a:pPr>
              <a:spcAft>
                <a:spcPts val="600"/>
              </a:spcAft>
            </a:pPr>
            <a:r>
              <a:rPr lang="en-US" dirty="0"/>
              <a:t>Managing high-volume financial data with HDFS + Pandas pipelines.</a:t>
            </a:r>
          </a:p>
          <a:p>
            <a:pPr>
              <a:spcAft>
                <a:spcPts val="600"/>
              </a:spcAft>
            </a:pPr>
            <a:r>
              <a:rPr lang="en-US" dirty="0"/>
              <a:t>Balancing computational speed and interpretability during rapid prototyping.</a:t>
            </a:r>
          </a:p>
        </p:txBody>
      </p:sp>
      <p:sp>
        <p:nvSpPr>
          <p:cNvPr id="9" name="Slide Text">
            <a:extLst>
              <a:ext uri="{FF2B5EF4-FFF2-40B4-BE49-F238E27FC236}">
                <a16:creationId xmlns:a16="http://schemas.microsoft.com/office/drawing/2014/main" id="{6EF2C86E-8552-1EC4-AC2B-F296C34537C0}"/>
              </a:ext>
            </a:extLst>
          </p:cNvPr>
          <p:cNvSpPr txBox="1">
            <a:spLocks/>
          </p:cNvSpPr>
          <p:nvPr/>
        </p:nvSpPr>
        <p:spPr>
          <a:xfrm>
            <a:off x="6096000" y="1668950"/>
            <a:ext cx="5012606" cy="4520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u="sng" dirty="0"/>
              <a:t>Next Steps</a:t>
            </a:r>
            <a:r>
              <a:rPr lang="en-US" dirty="0"/>
              <a:t> - </a:t>
            </a:r>
          </a:p>
          <a:p>
            <a:pPr>
              <a:spcAft>
                <a:spcPts val="600"/>
              </a:spcAft>
            </a:pPr>
            <a:r>
              <a:rPr lang="en-US" dirty="0"/>
              <a:t>Integrate LLM commentary (GPT-5 / Claude API) to generate market summaries.</a:t>
            </a:r>
          </a:p>
          <a:p>
            <a:pPr>
              <a:spcAft>
                <a:spcPts val="600"/>
              </a:spcAft>
            </a:pPr>
            <a:r>
              <a:rPr lang="en-US" dirty="0"/>
              <a:t>Deploy a live </a:t>
            </a:r>
            <a:r>
              <a:rPr lang="en-US" dirty="0" err="1"/>
              <a:t>Streamlit</a:t>
            </a:r>
            <a:r>
              <a:rPr lang="en-US" dirty="0"/>
              <a:t> web app via </a:t>
            </a:r>
            <a:r>
              <a:rPr lang="en-US" dirty="0" err="1"/>
              <a:t>HuggingFace</a:t>
            </a:r>
            <a:r>
              <a:rPr lang="en-US" dirty="0"/>
              <a:t> Spaces.</a:t>
            </a:r>
          </a:p>
          <a:p>
            <a:pPr>
              <a:spcAft>
                <a:spcPts val="600"/>
              </a:spcAft>
            </a:pPr>
            <a:r>
              <a:rPr lang="en-US" dirty="0"/>
              <a:t>Connect to real-time stock market APIs (Polygon, Alpha Vantage).</a:t>
            </a:r>
          </a:p>
          <a:p>
            <a:pPr>
              <a:spcAft>
                <a:spcPts val="600"/>
              </a:spcAft>
            </a:pPr>
            <a:r>
              <a:rPr lang="en-US" dirty="0"/>
              <a:t>Expand to five agents, adding News Sentiment and Portfolio Optimization roles.</a:t>
            </a:r>
          </a:p>
          <a:p>
            <a:pPr>
              <a:spcAft>
                <a:spcPts val="600"/>
              </a:spcAft>
            </a:pPr>
            <a:r>
              <a:rPr lang="en-US" dirty="0"/>
              <a:t>Include </a:t>
            </a:r>
            <a:r>
              <a:rPr lang="en-US" dirty="0" err="1"/>
              <a:t>backtesting</a:t>
            </a:r>
            <a:r>
              <a:rPr lang="en-US" dirty="0"/>
              <a:t> and risk-adjusted return metrics (Sharpe Ratio dashboards).</a:t>
            </a:r>
          </a:p>
        </p:txBody>
      </p:sp>
    </p:spTree>
    <p:extLst>
      <p:ext uri="{BB962C8B-B14F-4D97-AF65-F5344CB8AC3E}">
        <p14:creationId xmlns:p14="http://schemas.microsoft.com/office/powerpoint/2010/main" val="280157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CD8FCB22-2DC7-E144-8B90-49F436AB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2349"/>
            <a:ext cx="4248912" cy="590931"/>
          </a:xfrm>
        </p:spPr>
        <p:txBody>
          <a:bodyPr/>
          <a:lstStyle/>
          <a:p>
            <a:r>
              <a:rPr lang="en-US" u="sng" dirty="0"/>
              <a:t>Results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85F3C10-40FA-5845-8029-D5490ECDA8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85954F8D-B7E6-D640-BC50-D014E954A05D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9504140E-D74E-1AD8-1989-6FC525131767}"/>
              </a:ext>
            </a:extLst>
          </p:cNvPr>
          <p:cNvPicPr>
            <a:picLocks noGrp="1" noChangeAspect="1"/>
          </p:cNvPicPr>
          <p:nvPr>
            <p:ph type="chart" sz="quarter" idx="16"/>
          </p:nvPr>
        </p:nvPicPr>
        <p:blipFill>
          <a:blip r:embed="rId3"/>
          <a:stretch>
            <a:fillRect/>
          </a:stretch>
        </p:blipFill>
        <p:spPr>
          <a:xfrm>
            <a:off x="6677987" y="2016405"/>
            <a:ext cx="5550513" cy="3896022"/>
          </a:xfrm>
          <a:prstGeom prst="rect">
            <a:avLst/>
          </a:prstGeom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4C40E3B4-0DBB-CD82-0E09-92477E689062}"/>
              </a:ext>
            </a:extLst>
          </p:cNvPr>
          <p:cNvSpPr/>
          <p:nvPr/>
        </p:nvSpPr>
        <p:spPr>
          <a:xfrm>
            <a:off x="660400" y="1511364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853"/>
              </a:spcBef>
              <a:buNone/>
            </a:pPr>
            <a:r>
              <a:rPr lang="en-US" sz="15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10 short candidates, +18% backtest return, 3,231 stocks analyzed</a:t>
            </a:r>
            <a:endParaRPr lang="en-US"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2784D9B-3FB0-4649-D7A3-4A4D427F123D}"/>
              </a:ext>
            </a:extLst>
          </p:cNvPr>
          <p:cNvSpPr/>
          <p:nvPr/>
        </p:nvSpPr>
        <p:spPr>
          <a:xfrm>
            <a:off x="342814" y="3113683"/>
            <a:ext cx="199008" cy="19901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C9D73D13-05B8-A96F-578F-DEF90A475DA3}"/>
              </a:ext>
            </a:extLst>
          </p:cNvPr>
          <p:cNvSpPr/>
          <p:nvPr/>
        </p:nvSpPr>
        <p:spPr>
          <a:xfrm>
            <a:off x="-483551" y="3537361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Backtest Return</a:t>
            </a:r>
            <a:endParaRPr lang="en-US"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51250724-B2B3-607D-D427-E5B8A6F4FE10}"/>
              </a:ext>
            </a:extLst>
          </p:cNvPr>
          <p:cNvSpPr/>
          <p:nvPr/>
        </p:nvSpPr>
        <p:spPr>
          <a:xfrm>
            <a:off x="579650" y="2640923"/>
            <a:ext cx="806566" cy="447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27"/>
              </a:lnSpc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18%</a:t>
            </a:r>
            <a:endParaRPr lang="en-US" dirty="0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49127ECE-3825-A289-F1A4-6402389496A8}"/>
              </a:ext>
            </a:extLst>
          </p:cNvPr>
          <p:cNvSpPr/>
          <p:nvPr/>
        </p:nvSpPr>
        <p:spPr>
          <a:xfrm rot="18900000">
            <a:off x="465454" y="3058970"/>
            <a:ext cx="228392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D719C01F-ED6D-6D6D-F585-879CD246835F}"/>
              </a:ext>
            </a:extLst>
          </p:cNvPr>
          <p:cNvSpPr/>
          <p:nvPr/>
        </p:nvSpPr>
        <p:spPr>
          <a:xfrm>
            <a:off x="1899862" y="1878550"/>
            <a:ext cx="2666333" cy="2666333"/>
          </a:xfrm>
          <a:prstGeom prst="ellipse">
            <a:avLst/>
          </a:prstGeom>
          <a:solidFill>
            <a:srgbClr val="A68118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BBD17F46-0010-A0A7-28CC-0C88CAD50CB6}"/>
              </a:ext>
            </a:extLst>
          </p:cNvPr>
          <p:cNvSpPr/>
          <p:nvPr/>
        </p:nvSpPr>
        <p:spPr>
          <a:xfrm>
            <a:off x="1675487" y="4536170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Stocks Analyzed</a:t>
            </a:r>
            <a:endParaRPr lang="en-US" dirty="0"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535A7D96-9404-E15B-0D0C-418D18447B6A}"/>
              </a:ext>
            </a:extLst>
          </p:cNvPr>
          <p:cNvSpPr/>
          <p:nvPr/>
        </p:nvSpPr>
        <p:spPr>
          <a:xfrm>
            <a:off x="2583585" y="2754290"/>
            <a:ext cx="1298885" cy="447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27"/>
              </a:lnSpc>
              <a:buNone/>
            </a:pPr>
            <a:r>
              <a:rPr lang="en-US" sz="3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 M+</a:t>
            </a:r>
            <a:endParaRPr lang="en-US" dirty="0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1CA387AA-43AF-BB57-A9D3-F1CF51F9FF7D}"/>
              </a:ext>
            </a:extLst>
          </p:cNvPr>
          <p:cNvSpPr/>
          <p:nvPr/>
        </p:nvSpPr>
        <p:spPr>
          <a:xfrm>
            <a:off x="4959158" y="2476005"/>
            <a:ext cx="363347" cy="363347"/>
          </a:xfrm>
          <a:prstGeom prst="ellipse">
            <a:avLst/>
          </a:prstGeom>
          <a:solidFill>
            <a:srgbClr val="FDD16E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62CC5312-A8A0-5A48-64D2-819E52F22C46}"/>
              </a:ext>
            </a:extLst>
          </p:cNvPr>
          <p:cNvSpPr/>
          <p:nvPr/>
        </p:nvSpPr>
        <p:spPr>
          <a:xfrm>
            <a:off x="3674347" y="2846458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Precision@10</a:t>
            </a:r>
            <a:endParaRPr lang="en-US" dirty="0"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C8390416-71A0-E364-16D9-47F21B7E5EF2}"/>
              </a:ext>
            </a:extLst>
          </p:cNvPr>
          <p:cNvSpPr/>
          <p:nvPr/>
        </p:nvSpPr>
        <p:spPr>
          <a:xfrm>
            <a:off x="5322505" y="2041746"/>
            <a:ext cx="890365" cy="447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27"/>
              </a:lnSpc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60%</a:t>
            </a:r>
            <a:endParaRPr lang="en-US" dirty="0"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611FC57B-6FEB-E9EB-21A2-055B89B4C214}"/>
              </a:ext>
            </a:extLst>
          </p:cNvPr>
          <p:cNvSpPr/>
          <p:nvPr/>
        </p:nvSpPr>
        <p:spPr>
          <a:xfrm rot="18900000">
            <a:off x="5169614" y="2441460"/>
            <a:ext cx="305782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E01A52DD-3212-7E33-7A5C-CDBAAAD334CD}"/>
              </a:ext>
            </a:extLst>
          </p:cNvPr>
          <p:cNvSpPr/>
          <p:nvPr/>
        </p:nvSpPr>
        <p:spPr>
          <a:xfrm>
            <a:off x="5389510" y="3755548"/>
            <a:ext cx="378177" cy="378183"/>
          </a:xfrm>
          <a:prstGeom prst="ellipse">
            <a:avLst/>
          </a:prstGeom>
          <a:solidFill>
            <a:srgbClr val="F87C57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89C60314-3B3C-1DB0-5504-7CEB01DAB023}"/>
              </a:ext>
            </a:extLst>
          </p:cNvPr>
          <p:cNvSpPr/>
          <p:nvPr/>
        </p:nvSpPr>
        <p:spPr>
          <a:xfrm>
            <a:off x="4120271" y="4210740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AUROC</a:t>
            </a:r>
            <a:endParaRPr lang="en-US" dirty="0"/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B6AB858E-7ACD-562A-DB31-6AFC95D8C617}"/>
              </a:ext>
            </a:extLst>
          </p:cNvPr>
          <p:cNvSpPr/>
          <p:nvPr/>
        </p:nvSpPr>
        <p:spPr>
          <a:xfrm>
            <a:off x="5813566" y="3234914"/>
            <a:ext cx="848465" cy="447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27"/>
              </a:lnSpc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65%</a:t>
            </a:r>
            <a:endParaRPr lang="en-US" dirty="0"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69CBE0F6-3680-1AFB-B816-FE5182F69B2A}"/>
              </a:ext>
            </a:extLst>
          </p:cNvPr>
          <p:cNvSpPr/>
          <p:nvPr/>
        </p:nvSpPr>
        <p:spPr>
          <a:xfrm rot="18900000">
            <a:off x="5657270" y="3682775"/>
            <a:ext cx="31276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3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943</Words>
  <Application>Microsoft Macintosh PowerPoint</Application>
  <PresentationFormat>Widescreen</PresentationFormat>
  <Paragraphs>111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 Regular</vt:lpstr>
      <vt:lpstr>System Font Regular</vt:lpstr>
      <vt:lpstr>Trocchi</vt:lpstr>
      <vt:lpstr>Arial</vt:lpstr>
      <vt:lpstr>Georgia</vt:lpstr>
      <vt:lpstr>Montserrat</vt:lpstr>
      <vt:lpstr>Times New Roman</vt:lpstr>
      <vt:lpstr>Wingdings</vt:lpstr>
      <vt:lpstr>Office Theme</vt:lpstr>
      <vt:lpstr>UB Hackathon 2025</vt:lpstr>
      <vt:lpstr>Introduction and Inspiration</vt:lpstr>
      <vt:lpstr>What are we achieving?</vt:lpstr>
      <vt:lpstr>Tech Stack</vt:lpstr>
      <vt:lpstr>Architecture Overview</vt:lpstr>
      <vt:lpstr>Visualization</vt:lpstr>
      <vt:lpstr>Challenges and Accomplishments</vt:lpstr>
      <vt:lpstr>What we learnt and next steps</vt:lpstr>
      <vt:lpstr>Results</vt:lpstr>
      <vt:lpstr>Conclusion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Sathwick Kiran Mysore Shashi Kiran</cp:lastModifiedBy>
  <cp:revision>111</cp:revision>
  <dcterms:created xsi:type="dcterms:W3CDTF">2019-04-04T19:20:28Z</dcterms:created>
  <dcterms:modified xsi:type="dcterms:W3CDTF">2025-11-09T15:26:02Z</dcterms:modified>
  <cp:category/>
</cp:coreProperties>
</file>